
<file path=[Content_Types].xml><?xml version="1.0" encoding="utf-8"?>
<Types xmlns="http://schemas.openxmlformats.org/package/2006/content-types"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7315200" cy="12344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2" d="100"/>
          <a:sy n="92" d="100"/>
        </p:scale>
        <p:origin x="2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200" b="1" i="0" u="none" strike="noStrike">
                <a:solidFill>
                  <a:srgbClr val="1E2761"/>
                </a:solidFill>
                <a:latin typeface="Calibri"/>
              </a:defRPr>
            </a:pPr>
            <a:r>
              <a:rPr lang="en-US" sz="1200" b="1" i="0" u="none" strike="noStrike">
                <a:solidFill>
                  <a:srgbClr val="1E2761"/>
                </a:solidFill>
                <a:latin typeface="Calibri"/>
              </a:rPr>
              <a:t>Headcount by Department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Headcount</c:v>
                </c:pt>
              </c:strCache>
            </c:strRef>
          </c:tx>
          <c:spPr>
            <a:solidFill>
              <a:srgbClr val="1E2761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i="0" u="none" strike="noStrike">
                    <a:solidFill>
                      <a:srgbClr val="222A45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Sales</c:v>
                </c:pt>
                <c:pt idx="1">
                  <c:v>Engineering</c:v>
                </c:pt>
                <c:pt idx="2">
                  <c:v>Operations</c:v>
                </c:pt>
                <c:pt idx="3">
                  <c:v>Cust. Success</c:v>
                </c:pt>
                <c:pt idx="4">
                  <c:v>Finance</c:v>
                </c:pt>
                <c:pt idx="5">
                  <c:v>HR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120</c:v>
                </c:pt>
                <c:pt idx="1">
                  <c:v>95</c:v>
                </c:pt>
                <c:pt idx="2">
                  <c:v>80</c:v>
                </c:pt>
                <c:pt idx="3">
                  <c:v>60</c:v>
                </c:pt>
                <c:pt idx="4">
                  <c:v>30</c:v>
                </c:pt>
                <c:pt idx="5">
                  <c:v>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BB9-420F-9FDF-B74B42F07EC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5B6478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9525" cap="flat">
              <a:solidFill>
                <a:srgbClr val="EDEFF5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5B6478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200" b="1" i="0" u="none" strike="noStrike">
                <a:solidFill>
                  <a:srgbClr val="1E2761"/>
                </a:solidFill>
                <a:latin typeface="Calibri"/>
              </a:defRPr>
            </a:pPr>
            <a:r>
              <a:rPr lang="en-US" sz="1200" b="1" i="0" u="none" strike="noStrike">
                <a:solidFill>
                  <a:srgbClr val="1E2761"/>
                </a:solidFill>
                <a:latin typeface="Calibri"/>
              </a:rPr>
              <a:t>Turnover Rate Trend (%)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Turnover Rate</c:v>
                </c:pt>
              </c:strCache>
            </c:strRef>
          </c:tx>
          <c:spPr>
            <a:ln w="31750" cap="flat">
              <a:solidFill>
                <a:srgbClr val="C9A24B"/>
              </a:solidFill>
              <a:prstDash val="solid"/>
              <a:round/>
            </a:ln>
            <a:effectLst/>
          </c:spPr>
          <c:marker>
            <c:symbol val="circle"/>
            <c:size val="5"/>
            <c:spPr>
              <a:solidFill>
                <a:srgbClr val="C9A24B"/>
              </a:solidFill>
              <a:ln w="9525" cap="flat">
                <a:solidFill>
                  <a:srgbClr val="C9A24B"/>
                </a:solidFill>
                <a:prstDash val="solid"/>
                <a:round/>
              </a:ln>
              <a:effectLst/>
            </c:spPr>
          </c:marker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i="0" u="none" strike="noStrike">
                    <a:solidFill>
                      <a:srgbClr val="222A45"/>
                    </a:solidFill>
                    <a:latin typeface="Arial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13.6</c:v>
                </c:pt>
                <c:pt idx="1">
                  <c:v>13.2</c:v>
                </c:pt>
                <c:pt idx="2">
                  <c:v>12.9</c:v>
                </c:pt>
                <c:pt idx="3">
                  <c:v>13.4</c:v>
                </c:pt>
                <c:pt idx="4">
                  <c:v>12.8</c:v>
                </c:pt>
                <c:pt idx="5">
                  <c:v>12.4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C35-4DAD-A825-DF307728A242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094734554"/>
        <c:axId val="2094734552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5B6478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9525" cap="flat">
              <a:solidFill>
                <a:srgbClr val="EDEFF5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5B6478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200" b="1" i="0" u="none" strike="noStrike">
                <a:solidFill>
                  <a:srgbClr val="1E2761"/>
                </a:solidFill>
                <a:latin typeface="Calibri"/>
              </a:defRPr>
            </a:pPr>
            <a:r>
              <a:rPr lang="en-US" sz="1200" b="1" i="0" u="none" strike="noStrike">
                <a:solidFill>
                  <a:srgbClr val="1E2761"/>
                </a:solidFill>
                <a:latin typeface="Calibri"/>
              </a:rPr>
              <a:t>New Hires vs. Departures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New Hires</c:v>
                </c:pt>
              </c:strCache>
            </c:strRef>
          </c:tx>
          <c:spPr>
            <a:solidFill>
              <a:srgbClr val="1E2761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00" b="0" i="0" u="none" strike="noStrike">
                    <a:solidFill>
                      <a:srgbClr val="222A45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14</c:v>
                </c:pt>
                <c:pt idx="1">
                  <c:v>11</c:v>
                </c:pt>
                <c:pt idx="2">
                  <c:v>16</c:v>
                </c:pt>
                <c:pt idx="3">
                  <c:v>9</c:v>
                </c:pt>
                <c:pt idx="4">
                  <c:v>13</c:v>
                </c:pt>
                <c:pt idx="5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84C-498B-AF07-4E524E464FF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Departures</c:v>
                </c:pt>
              </c:strCache>
            </c:strRef>
          </c:tx>
          <c:spPr>
            <a:solidFill>
              <a:srgbClr val="C7A5A5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00" b="0" i="0" u="none" strike="noStrike">
                    <a:solidFill>
                      <a:srgbClr val="222A45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9</c:v>
                </c:pt>
                <c:pt idx="1">
                  <c:v>10</c:v>
                </c:pt>
                <c:pt idx="2">
                  <c:v>8</c:v>
                </c:pt>
                <c:pt idx="3">
                  <c:v>12</c:v>
                </c:pt>
                <c:pt idx="4">
                  <c:v>9</c:v>
                </c:pt>
                <c:pt idx="5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84C-498B-AF07-4E524E464FF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5B6478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9525" cap="flat">
              <a:solidFill>
                <a:srgbClr val="EDEFF5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5B6478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900">
              <a:solidFill>
                <a:srgbClr val="5B6478"/>
              </a:solidFill>
            </a:defRPr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200" b="1" i="0" u="none" strike="noStrike">
                <a:solidFill>
                  <a:srgbClr val="1E2761"/>
                </a:solidFill>
                <a:latin typeface="Calibri"/>
              </a:defRPr>
            </a:pPr>
            <a:r>
              <a:rPr lang="en-US" sz="1200" b="1" i="0" u="none" strike="noStrike">
                <a:solidFill>
                  <a:srgbClr val="1E2761"/>
                </a:solidFill>
                <a:latin typeface="Calibri"/>
              </a:rPr>
              <a:t>Hiring Funnel</a:t>
            </a:r>
          </a:p>
        </c:rich>
      </c:tx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Candidates</c:v>
                </c:pt>
              </c:strCache>
            </c:strRef>
          </c:tx>
          <c:spPr>
            <a:solidFill>
              <a:srgbClr val="1E2761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i="0" u="none" strike="noStrike">
                    <a:solidFill>
                      <a:srgbClr val="222A45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Applied</c:v>
                </c:pt>
                <c:pt idx="1">
                  <c:v>Screened</c:v>
                </c:pt>
                <c:pt idx="2">
                  <c:v>Interviewed</c:v>
                </c:pt>
                <c:pt idx="3">
                  <c:v>Offered</c:v>
                </c:pt>
                <c:pt idx="4">
                  <c:v>Hired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2410</c:v>
                </c:pt>
                <c:pt idx="1">
                  <c:v>640</c:v>
                </c:pt>
                <c:pt idx="2">
                  <c:v>210</c:v>
                </c:pt>
                <c:pt idx="3">
                  <c:v>68</c:v>
                </c:pt>
                <c:pt idx="4">
                  <c:v>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C63-44A4-8121-2C5737BA2C7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5B6478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b"/>
        <c:majorGridlines>
          <c:spPr>
            <a:ln w="9525" cap="flat">
              <a:solidFill>
                <a:srgbClr val="EDEFF5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5B6478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200" b="1" i="0" u="none" strike="noStrike">
                <a:solidFill>
                  <a:srgbClr val="1E2761"/>
                </a:solidFill>
                <a:latin typeface="Calibri"/>
              </a:defRPr>
            </a:pPr>
            <a:r>
              <a:rPr lang="en-US" sz="1200" b="1" i="0" u="none" strike="noStrike">
                <a:solidFill>
                  <a:srgbClr val="1E2761"/>
                </a:solidFill>
                <a:latin typeface="Calibri"/>
              </a:rPr>
              <a:t>Source of Hire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Hires</c:v>
                </c:pt>
              </c:strCache>
            </c:strRef>
          </c:tx>
          <c:spPr>
            <a:solidFill>
              <a:srgbClr val="C9A24B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i="0" u="none" strike="noStrike">
                    <a:solidFill>
                      <a:srgbClr val="222A45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Referral</c:v>
                </c:pt>
                <c:pt idx="1">
                  <c:v>Job Board</c:v>
                </c:pt>
                <c:pt idx="2">
                  <c:v>LinkedIn</c:v>
                </c:pt>
                <c:pt idx="3">
                  <c:v>Career Site</c:v>
                </c:pt>
                <c:pt idx="4">
                  <c:v>Agency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19</c:v>
                </c:pt>
                <c:pt idx="1">
                  <c:v>14</c:v>
                </c:pt>
                <c:pt idx="2">
                  <c:v>11</c:v>
                </c:pt>
                <c:pt idx="3">
                  <c:v>6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901-404C-960E-0DFD5F18529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5B6478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9525" cap="flat">
              <a:solidFill>
                <a:srgbClr val="EDEFF5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5B6478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4621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94366" tIns="47183" rIns="94366" bIns="47183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94366" tIns="47183" rIns="94366" bIns="47183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94366" tIns="47183" rIns="94366" bIns="47183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94366" tIns="47183" rIns="94366" bIns="47183"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HRIS REPORTING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457200" y="512064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Workforce Analytics Dashboard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457200" y="987552"/>
            <a:ext cx="7772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Company-Wide Snapshot — Q3 2026 (Sample Data)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9082735" y="274320"/>
            <a:ext cx="2651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SAMPLE DATA — TEMPLATE ONLY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8625535" y="5303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5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Cognitif Design  |  HRIS &amp; Workforce Technology</a:t>
            </a:r>
            <a:endParaRPr lang="en-US" sz="950" dirty="0"/>
          </a:p>
        </p:txBody>
      </p:sp>
      <p:sp>
        <p:nvSpPr>
          <p:cNvPr id="7" name="Shape 5"/>
          <p:cNvSpPr/>
          <p:nvPr/>
        </p:nvSpPr>
        <p:spPr>
          <a:xfrm>
            <a:off x="457200" y="1371600"/>
            <a:ext cx="11277295" cy="0"/>
          </a:xfrm>
          <a:prstGeom prst="line">
            <a:avLst/>
          </a:prstGeom>
          <a:noFill/>
          <a:ln w="12700">
            <a:solidFill>
              <a:srgbClr val="DCE3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457200" y="1600200"/>
            <a:ext cx="2613584" cy="1051560"/>
          </a:xfrm>
          <a:prstGeom prst="roundRect">
            <a:avLst>
              <a:gd name="adj" fmla="val 5217"/>
            </a:avLst>
          </a:prstGeom>
          <a:solidFill>
            <a:srgbClr val="F7F8FC"/>
          </a:solidFill>
          <a:ln w="12700">
            <a:solidFill>
              <a:srgbClr val="E3E7F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621792" y="1709928"/>
            <a:ext cx="2284400" cy="54681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412</a:t>
            </a:r>
            <a:endParaRPr lang="en-US" sz="3000" dirty="0"/>
          </a:p>
        </p:txBody>
      </p:sp>
      <p:sp>
        <p:nvSpPr>
          <p:cNvPr id="10" name="Text 8"/>
          <p:cNvSpPr/>
          <p:nvPr/>
        </p:nvSpPr>
        <p:spPr>
          <a:xfrm>
            <a:off x="621792" y="2210105"/>
            <a:ext cx="228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HEADCOUNT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621792" y="2359152"/>
            <a:ext cx="228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▲ 3.1% vs. last quarter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3345104" y="1600200"/>
            <a:ext cx="2613584" cy="1051560"/>
          </a:xfrm>
          <a:prstGeom prst="roundRect">
            <a:avLst>
              <a:gd name="adj" fmla="val 5217"/>
            </a:avLst>
          </a:prstGeom>
          <a:solidFill>
            <a:srgbClr val="F7F8FC"/>
          </a:solidFill>
          <a:ln w="12700">
            <a:solidFill>
              <a:srgbClr val="E3E7F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3509696" y="1709928"/>
            <a:ext cx="2284400" cy="54681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12.4%</a:t>
            </a:r>
            <a:endParaRPr lang="en-US" sz="3000" dirty="0"/>
          </a:p>
        </p:txBody>
      </p:sp>
      <p:sp>
        <p:nvSpPr>
          <p:cNvPr id="14" name="Text 12"/>
          <p:cNvSpPr/>
          <p:nvPr/>
        </p:nvSpPr>
        <p:spPr>
          <a:xfrm>
            <a:off x="3509696" y="2210105"/>
            <a:ext cx="228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TURNOVER RATE (TTM)</a:t>
            </a:r>
            <a:endParaRPr lang="en-US" sz="1050" dirty="0"/>
          </a:p>
        </p:txBody>
      </p:sp>
      <p:sp>
        <p:nvSpPr>
          <p:cNvPr id="15" name="Text 13"/>
          <p:cNvSpPr/>
          <p:nvPr/>
        </p:nvSpPr>
        <p:spPr>
          <a:xfrm>
            <a:off x="3509696" y="2359152"/>
            <a:ext cx="228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▼ 1.2 pts vs. last quarter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6233008" y="1600200"/>
            <a:ext cx="2613584" cy="1051560"/>
          </a:xfrm>
          <a:prstGeom prst="roundRect">
            <a:avLst>
              <a:gd name="adj" fmla="val 5217"/>
            </a:avLst>
          </a:prstGeom>
          <a:solidFill>
            <a:srgbClr val="F7F8FC"/>
          </a:solidFill>
          <a:ln w="12700">
            <a:solidFill>
              <a:srgbClr val="E3E7F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6397600" y="1709928"/>
            <a:ext cx="2284400" cy="54681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38 days</a:t>
            </a:r>
            <a:endParaRPr lang="en-US" sz="3000" dirty="0"/>
          </a:p>
        </p:txBody>
      </p:sp>
      <p:sp>
        <p:nvSpPr>
          <p:cNvPr id="18" name="Text 16"/>
          <p:cNvSpPr/>
          <p:nvPr/>
        </p:nvSpPr>
        <p:spPr>
          <a:xfrm>
            <a:off x="6397600" y="2210105"/>
            <a:ext cx="228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AVG. TIME TO FILL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6397600" y="2359152"/>
            <a:ext cx="228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B856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▲ 4 days vs. last quarter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9120911" y="1600200"/>
            <a:ext cx="2613584" cy="1051560"/>
          </a:xfrm>
          <a:prstGeom prst="roundRect">
            <a:avLst>
              <a:gd name="adj" fmla="val 5217"/>
            </a:avLst>
          </a:prstGeom>
          <a:solidFill>
            <a:srgbClr val="F7F8FC"/>
          </a:solidFill>
          <a:ln w="12700">
            <a:solidFill>
              <a:srgbClr val="E3E7F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9285503" y="1709928"/>
            <a:ext cx="2284400" cy="54681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+42</a:t>
            </a:r>
            <a:endParaRPr lang="en-US" sz="3000" dirty="0"/>
          </a:p>
        </p:txBody>
      </p:sp>
      <p:sp>
        <p:nvSpPr>
          <p:cNvPr id="22" name="Text 20"/>
          <p:cNvSpPr/>
          <p:nvPr/>
        </p:nvSpPr>
        <p:spPr>
          <a:xfrm>
            <a:off x="9285503" y="2210105"/>
            <a:ext cx="228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EMPLOYEE ENPS</a:t>
            </a:r>
            <a:endParaRPr lang="en-US" sz="1050" dirty="0"/>
          </a:p>
        </p:txBody>
      </p:sp>
      <p:sp>
        <p:nvSpPr>
          <p:cNvPr id="23" name="Text 21"/>
          <p:cNvSpPr/>
          <p:nvPr/>
        </p:nvSpPr>
        <p:spPr>
          <a:xfrm>
            <a:off x="9285503" y="2359152"/>
            <a:ext cx="228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▲ 6 pts vs. last quarter</a:t>
            </a:r>
            <a:endParaRPr lang="en-US" sz="1050" dirty="0"/>
          </a:p>
        </p:txBody>
      </p:sp>
      <p:graphicFrame>
        <p:nvGraphicFramePr>
          <p:cNvPr id="24" name="Chart 0"/>
          <p:cNvGraphicFramePr/>
          <p:nvPr>
            <p:extLst>
              <p:ext uri="{D42A27DB-BD31-4B8C-83A1-F6EECF244321}">
                <p14:modId xmlns:p14="http://schemas.microsoft.com/office/powerpoint/2010/main" val="1575215270"/>
              </p:ext>
            </p:extLst>
          </p:nvPr>
        </p:nvGraphicFramePr>
        <p:xfrm>
          <a:off x="457200" y="2971800"/>
          <a:ext cx="3703320" cy="3383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5" name="Chart 1"/>
          <p:cNvGraphicFramePr/>
          <p:nvPr/>
        </p:nvGraphicFramePr>
        <p:xfrm>
          <a:off x="4343400" y="2971800"/>
          <a:ext cx="3703320" cy="3383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6" name="Chart 2"/>
          <p:cNvGraphicFramePr/>
          <p:nvPr/>
        </p:nvGraphicFramePr>
        <p:xfrm>
          <a:off x="8229600" y="2971800"/>
          <a:ext cx="3520440" cy="3383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7" name="Text 22"/>
          <p:cNvSpPr/>
          <p:nvPr/>
        </p:nvSpPr>
        <p:spPr>
          <a:xfrm>
            <a:off x="457200" y="6492240"/>
            <a:ext cx="36576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cognitifdesign.com</a:t>
            </a:r>
            <a:endParaRPr lang="en-US" sz="900" dirty="0"/>
          </a:p>
        </p:txBody>
      </p:sp>
      <p:sp>
        <p:nvSpPr>
          <p:cNvPr id="28" name="Text 23"/>
          <p:cNvSpPr/>
          <p:nvPr/>
        </p:nvSpPr>
        <p:spPr>
          <a:xfrm>
            <a:off x="11368735" y="6492240"/>
            <a:ext cx="457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HRIS REPORTING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457200" y="512064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Recruiting &amp; Retention Dashboard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457200" y="987552"/>
            <a:ext cx="7772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Talent Acquisition Funnel — Q3 2026 (Sample Data)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9082735" y="274320"/>
            <a:ext cx="2651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SAMPLE DATA — TEMPLATE ONLY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8625535" y="5303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5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Cognitif Design  |  HRIS &amp; Workforce Technology</a:t>
            </a:r>
            <a:endParaRPr lang="en-US" sz="950" dirty="0"/>
          </a:p>
        </p:txBody>
      </p:sp>
      <p:sp>
        <p:nvSpPr>
          <p:cNvPr id="7" name="Shape 5"/>
          <p:cNvSpPr/>
          <p:nvPr/>
        </p:nvSpPr>
        <p:spPr>
          <a:xfrm>
            <a:off x="457200" y="1371600"/>
            <a:ext cx="11277295" cy="0"/>
          </a:xfrm>
          <a:prstGeom prst="line">
            <a:avLst/>
          </a:prstGeom>
          <a:noFill/>
          <a:ln w="12700">
            <a:solidFill>
              <a:srgbClr val="DCE3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457200" y="1600200"/>
            <a:ext cx="2613584" cy="1051560"/>
          </a:xfrm>
          <a:prstGeom prst="roundRect">
            <a:avLst>
              <a:gd name="adj" fmla="val 5217"/>
            </a:avLst>
          </a:prstGeom>
          <a:solidFill>
            <a:srgbClr val="F7F8FC"/>
          </a:solidFill>
          <a:ln w="12700">
            <a:solidFill>
              <a:srgbClr val="E3E7F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621792" y="1709928"/>
            <a:ext cx="2284400" cy="54681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2,410</a:t>
            </a:r>
            <a:endParaRPr lang="en-US" sz="3000" dirty="0"/>
          </a:p>
        </p:txBody>
      </p:sp>
      <p:sp>
        <p:nvSpPr>
          <p:cNvPr id="10" name="Text 8"/>
          <p:cNvSpPr/>
          <p:nvPr/>
        </p:nvSpPr>
        <p:spPr>
          <a:xfrm>
            <a:off x="621792" y="2210105"/>
            <a:ext cx="228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APPLICANTS (TTM)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621792" y="2359152"/>
            <a:ext cx="228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▲ 8.4% vs. last quarter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3345104" y="1600200"/>
            <a:ext cx="2613584" cy="1051560"/>
          </a:xfrm>
          <a:prstGeom prst="roundRect">
            <a:avLst>
              <a:gd name="adj" fmla="val 5217"/>
            </a:avLst>
          </a:prstGeom>
          <a:solidFill>
            <a:srgbClr val="F7F8FC"/>
          </a:solidFill>
          <a:ln w="12700">
            <a:solidFill>
              <a:srgbClr val="E3E7F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3509696" y="1709928"/>
            <a:ext cx="2284400" cy="54681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2.2%</a:t>
            </a:r>
            <a:endParaRPr lang="en-US" sz="3000" dirty="0"/>
          </a:p>
        </p:txBody>
      </p:sp>
      <p:sp>
        <p:nvSpPr>
          <p:cNvPr id="14" name="Text 12"/>
          <p:cNvSpPr/>
          <p:nvPr/>
        </p:nvSpPr>
        <p:spPr>
          <a:xfrm>
            <a:off x="3509696" y="2210105"/>
            <a:ext cx="228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APPLICANT-TO-HIRE RATE</a:t>
            </a:r>
            <a:endParaRPr lang="en-US" sz="1050" dirty="0"/>
          </a:p>
        </p:txBody>
      </p:sp>
      <p:sp>
        <p:nvSpPr>
          <p:cNvPr id="15" name="Text 13"/>
          <p:cNvSpPr/>
          <p:nvPr/>
        </p:nvSpPr>
        <p:spPr>
          <a:xfrm>
            <a:off x="3509696" y="2359152"/>
            <a:ext cx="228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flat vs. last quarter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6233008" y="1600200"/>
            <a:ext cx="2613584" cy="1051560"/>
          </a:xfrm>
          <a:prstGeom prst="roundRect">
            <a:avLst>
              <a:gd name="adj" fmla="val 5217"/>
            </a:avLst>
          </a:prstGeom>
          <a:solidFill>
            <a:srgbClr val="F7F8FC"/>
          </a:solidFill>
          <a:ln w="12700">
            <a:solidFill>
              <a:srgbClr val="E3E7F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6397600" y="1709928"/>
            <a:ext cx="2284400" cy="54681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$4,850</a:t>
            </a:r>
            <a:endParaRPr lang="en-US" sz="3000" dirty="0"/>
          </a:p>
        </p:txBody>
      </p:sp>
      <p:sp>
        <p:nvSpPr>
          <p:cNvPr id="18" name="Text 16"/>
          <p:cNvSpPr/>
          <p:nvPr/>
        </p:nvSpPr>
        <p:spPr>
          <a:xfrm>
            <a:off x="6397600" y="2210105"/>
            <a:ext cx="228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AVG. COST PER HIRE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6397600" y="2359152"/>
            <a:ext cx="228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▼ $320 vs. last quarter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9120911" y="1600200"/>
            <a:ext cx="2613584" cy="1051560"/>
          </a:xfrm>
          <a:prstGeom prst="roundRect">
            <a:avLst>
              <a:gd name="adj" fmla="val 5217"/>
            </a:avLst>
          </a:prstGeom>
          <a:solidFill>
            <a:srgbClr val="F7F8FC"/>
          </a:solidFill>
          <a:ln w="12700">
            <a:solidFill>
              <a:srgbClr val="E3E7F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9285503" y="1709928"/>
            <a:ext cx="2284400" cy="54681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91%</a:t>
            </a:r>
            <a:endParaRPr lang="en-US" sz="3000" dirty="0"/>
          </a:p>
        </p:txBody>
      </p:sp>
      <p:sp>
        <p:nvSpPr>
          <p:cNvPr id="22" name="Text 20"/>
          <p:cNvSpPr/>
          <p:nvPr/>
        </p:nvSpPr>
        <p:spPr>
          <a:xfrm>
            <a:off x="9285503" y="2210105"/>
            <a:ext cx="228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OFFER ACCEPTANCE RATE</a:t>
            </a:r>
            <a:endParaRPr lang="en-US" sz="1050" dirty="0"/>
          </a:p>
        </p:txBody>
      </p:sp>
      <p:sp>
        <p:nvSpPr>
          <p:cNvPr id="23" name="Text 21"/>
          <p:cNvSpPr/>
          <p:nvPr/>
        </p:nvSpPr>
        <p:spPr>
          <a:xfrm>
            <a:off x="9285503" y="2359152"/>
            <a:ext cx="228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▲ 3 pts vs. last quarter</a:t>
            </a:r>
            <a:endParaRPr lang="en-US" sz="1050" dirty="0"/>
          </a:p>
        </p:txBody>
      </p:sp>
      <p:graphicFrame>
        <p:nvGraphicFramePr>
          <p:cNvPr id="24" name="Chart 0"/>
          <p:cNvGraphicFramePr/>
          <p:nvPr/>
        </p:nvGraphicFramePr>
        <p:xfrm>
          <a:off x="457200" y="2971800"/>
          <a:ext cx="3703320" cy="3383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5" name="Chart 1"/>
          <p:cNvGraphicFramePr/>
          <p:nvPr/>
        </p:nvGraphicFramePr>
        <p:xfrm>
          <a:off x="4343400" y="2971800"/>
          <a:ext cx="3703320" cy="3383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6" name="Text 22"/>
          <p:cNvSpPr/>
          <p:nvPr/>
        </p:nvSpPr>
        <p:spPr>
          <a:xfrm>
            <a:off x="8229600" y="2971800"/>
            <a:ext cx="3520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to Fill by Department</a:t>
            </a:r>
            <a:endParaRPr lang="en-US" sz="1200" dirty="0"/>
          </a:p>
        </p:txBody>
      </p:sp>
      <p:graphicFrame>
        <p:nvGraphicFramePr>
          <p:cNvPr id="2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8229600" y="3337560"/>
          <a:ext cx="3520440" cy="2057400"/>
        </p:xfrm>
        <a:graphic>
          <a:graphicData uri="http://schemas.openxmlformats.org/drawingml/2006/table">
            <a:tbl>
              <a:tblPr/>
              <a:tblGrid>
                <a:gridCol w="1554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1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14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Department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Time to Fill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Open Roles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222A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Engineering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222A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45 days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222A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222A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Sales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222A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32 days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222A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222A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Operations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222A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29 days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222A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222A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Customer Success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222A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35 days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222A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CE3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8" name="Text 23"/>
          <p:cNvSpPr/>
          <p:nvPr/>
        </p:nvSpPr>
        <p:spPr>
          <a:xfrm>
            <a:off x="457200" y="6492240"/>
            <a:ext cx="36576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cognitifdesign.com</a:t>
            </a:r>
            <a:endParaRPr lang="en-US" sz="900" dirty="0"/>
          </a:p>
        </p:txBody>
      </p:sp>
      <p:sp>
        <p:nvSpPr>
          <p:cNvPr id="29" name="Text 24"/>
          <p:cNvSpPr/>
          <p:nvPr/>
        </p:nvSpPr>
        <p:spPr>
          <a:xfrm>
            <a:off x="11368735" y="6492240"/>
            <a:ext cx="457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4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205</Words>
  <Application>Microsoft Office PowerPoint</Application>
  <PresentationFormat>Widescreen</PresentationFormat>
  <Paragraphs>61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Office Theme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Cognitif Design</dc:creator>
  <cp:lastModifiedBy>Sheila Mayoral</cp:lastModifiedBy>
  <cp:revision>3</cp:revision>
  <dcterms:created xsi:type="dcterms:W3CDTF">2026-08-01T15:58:43Z</dcterms:created>
  <dcterms:modified xsi:type="dcterms:W3CDTF">2026-08-05T05:01:41Z</dcterms:modified>
</cp:coreProperties>
</file>